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300" r:id="rId4"/>
    <p:sldId id="301" r:id="rId5"/>
    <p:sldId id="302" r:id="rId6"/>
    <p:sldId id="303" r:id="rId7"/>
    <p:sldId id="304" r:id="rId8"/>
    <p:sldId id="305" r:id="rId9"/>
    <p:sldId id="306" r:id="rId10"/>
    <p:sldId id="307"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kcja domyślna" id="{263641C4-3A55-436C-98CB-2D7B17B68B55}">
          <p14:sldIdLst>
            <p14:sldId id="256"/>
            <p14:sldId id="257"/>
            <p14:sldId id="258"/>
            <p14:sldId id="261"/>
            <p14:sldId id="263"/>
            <p14:sldId id="262"/>
            <p14:sldId id="259"/>
            <p14:sldId id="260"/>
            <p14:sldId id="264"/>
            <p14:sldId id="265"/>
          </p14:sldIdLst>
        </p14:section>
        <p14:section name="Sekcja bez tytułu" id="{1E0FB385-EACF-4695-B149-DA9EFCDC5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78" y="-1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A50EA-05BF-4364-B614-7210D1186E1B}" type="datetimeFigureOut">
              <a:rPr lang="pl-PL" smtClean="0"/>
              <a:pPr/>
              <a:t>2018-12-23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5B63-23B5-42B7-BD8D-C6589F8D4840}" type="slidenum">
              <a:rPr lang="pl-PL" smtClean="0"/>
              <a:pPr/>
              <a:t>‹#›</a:t>
            </a:fld>
            <a:endParaRPr lang="pl-PL"/>
          </a:p>
        </p:txBody>
      </p:sp>
    </p:spTree>
    <p:extLst>
      <p:ext uri="{BB962C8B-B14F-4D97-AF65-F5344CB8AC3E}">
        <p14:creationId xmlns:p14="http://schemas.microsoft.com/office/powerpoint/2010/main" xmlns="" val="99587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2</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3</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4</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5</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6</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7</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8</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9</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10</a:t>
            </a:fld>
            <a:endParaRPr lang="pl-PL"/>
          </a:p>
        </p:txBody>
      </p:sp>
    </p:spTree>
    <p:extLst>
      <p:ext uri="{BB962C8B-B14F-4D97-AF65-F5344CB8AC3E}">
        <p14:creationId xmlns:p14="http://schemas.microsoft.com/office/powerpoint/2010/main" xmlns="" val="136234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B110583-F65F-445F-B9AB-5EA2C482DAE3}"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363829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4185E7-AB9E-4672-AF86-00EEA1FF00C4}"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73726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335ADA7-6A76-441C-BB86-07B3155A04BC}"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80180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3FD251-CC29-4E00-A8CA-EC4E6D0EEC81}"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342082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5094E96-CE54-4C1F-82CF-7FE8D18F13E6}"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98246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55B770F-3EB2-4269-B9F1-D07572D90072}" type="datetime1">
              <a:rPr lang="pl-PL" smtClean="0"/>
              <a:pPr/>
              <a:t>2018-12-23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73496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71C3596-4C0A-4309-AD47-FBFED13B1F1F}" type="datetime1">
              <a:rPr lang="pl-PL" smtClean="0"/>
              <a:pPr/>
              <a:t>2018-12-23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15934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AE1965-FF4D-4F17-A414-6FDF806E8CA9}" type="datetime1">
              <a:rPr lang="pl-PL" smtClean="0"/>
              <a:pPr/>
              <a:t>2018-12-23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59174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6EE1D1D-0B71-43B0-90FA-CFD2CFBD708A}" type="datetime1">
              <a:rPr lang="pl-PL" smtClean="0"/>
              <a:pPr/>
              <a:t>2018-12-23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71218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93574D4-08A8-4CC1-A0DA-A4438ABF6DDF}" type="datetime1">
              <a:rPr lang="pl-PL" smtClean="0"/>
              <a:pPr/>
              <a:t>2018-12-23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88487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0A31BB3-DC04-46DA-BD33-E1C163A6F9A3}" type="datetime1">
              <a:rPr lang="pl-PL" smtClean="0"/>
              <a:pPr/>
              <a:t>2018-12-23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247113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328C7-48B8-4023-B4A8-F0D502C76B41}" type="datetime1">
              <a:rPr lang="pl-PL" smtClean="0"/>
              <a:pPr/>
              <a:t>2018-12-23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27804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2" cstate="print"/>
          <a:stretch>
            <a:fillRect/>
          </a:stretch>
        </p:blipFill>
        <p:spPr>
          <a:xfrm>
            <a:off x="2568119" y="63111"/>
            <a:ext cx="7318520" cy="938073"/>
          </a:xfrm>
          <a:prstGeom prst="rect">
            <a:avLst/>
          </a:prstGeom>
        </p:spPr>
      </p:pic>
      <p:sp>
        <p:nvSpPr>
          <p:cNvPr id="2" name="Tytuł 1"/>
          <p:cNvSpPr>
            <a:spLocks noGrp="1"/>
          </p:cNvSpPr>
          <p:nvPr>
            <p:ph type="ctrTitle"/>
          </p:nvPr>
        </p:nvSpPr>
        <p:spPr/>
        <p:txBody>
          <a:bodyPr>
            <a:normAutofit/>
          </a:bodyPr>
          <a:lstStyle/>
          <a:p>
            <a:r>
              <a:rPr lang="pl-PL" sz="3600" b="1" dirty="0" smtClean="0">
                <a:latin typeface="Arial Black" pitchFamily="34" charset="0"/>
              </a:rPr>
              <a:t>Wspomaganie </a:t>
            </a:r>
            <a:r>
              <a:rPr lang="pl-PL" sz="3600" b="1" dirty="0" smtClean="0">
                <a:latin typeface="Arial Black" pitchFamily="34" charset="0"/>
              </a:rPr>
              <a:t>szkół w rozwoju kompetencji matematyczno – przyrodniczych uczniów – </a:t>
            </a:r>
            <a:r>
              <a:rPr lang="pl-PL" sz="3600" dirty="0" smtClean="0">
                <a:latin typeface="Arial Black" pitchFamily="34" charset="0"/>
              </a:rPr>
              <a:t/>
            </a:r>
            <a:br>
              <a:rPr lang="pl-PL" sz="3600" dirty="0" smtClean="0">
                <a:latin typeface="Arial Black" pitchFamily="34" charset="0"/>
              </a:rPr>
            </a:br>
            <a:r>
              <a:rPr lang="pl-PL" sz="3600" b="1" dirty="0" smtClean="0">
                <a:latin typeface="Arial Black" pitchFamily="34" charset="0"/>
              </a:rPr>
              <a:t>III etap edukacyjny </a:t>
            </a:r>
            <a:endParaRPr lang="pl-PL" sz="3600" dirty="0">
              <a:latin typeface="Arial Black" pitchFamily="34" charset="0"/>
            </a:endParaRPr>
          </a:p>
        </p:txBody>
      </p:sp>
      <p:sp>
        <p:nvSpPr>
          <p:cNvPr id="3" name="Podtytuł 2"/>
          <p:cNvSpPr>
            <a:spLocks noGrp="1"/>
          </p:cNvSpPr>
          <p:nvPr>
            <p:ph type="subTitle" idx="1"/>
          </p:nvPr>
        </p:nvSpPr>
        <p:spPr/>
        <p:txBody>
          <a:bodyPr>
            <a:normAutofit fontScale="92500" lnSpcReduction="20000"/>
          </a:bodyPr>
          <a:lstStyle/>
          <a:p>
            <a:r>
              <a:rPr lang="pl-PL" b="1" u="sng" dirty="0" smtClean="0"/>
              <a:t>Moduł VIII</a:t>
            </a:r>
            <a:r>
              <a:rPr lang="pl-PL" b="1" dirty="0" smtClean="0"/>
              <a:t> </a:t>
            </a:r>
            <a:endParaRPr lang="pl-PL" dirty="0" smtClean="0"/>
          </a:p>
          <a:p>
            <a:r>
              <a:rPr lang="pl-PL" b="1" cap="all" dirty="0" smtClean="0"/>
              <a:t>Wspomaganie pracy szkoły w rozwoju kompetencji matematyczno-przyrodniczych na III etapie edukacyjnym</a:t>
            </a:r>
            <a:endParaRPr lang="pl-PL" dirty="0" smtClean="0"/>
          </a:p>
          <a:p>
            <a:r>
              <a:rPr lang="pl-PL" b="1" dirty="0" smtClean="0"/>
              <a:t>VIII.2. 	Planowanie i realizowanie procesu wspomagania w obszarze kompetencji matematyczno-przyrodniczych uczniów</a:t>
            </a:r>
            <a:endParaRPr lang="pl-PL" dirty="0"/>
          </a:p>
        </p:txBody>
      </p:sp>
      <p:sp>
        <p:nvSpPr>
          <p:cNvPr id="5" name="Tytuł 1"/>
          <p:cNvSpPr txBox="1">
            <a:spLocks/>
          </p:cNvSpPr>
          <p:nvPr/>
        </p:nvSpPr>
        <p:spPr>
          <a:xfrm>
            <a:off x="838200" y="1"/>
            <a:ext cx="10481441" cy="11140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8" name="Obraz 7"/>
          <p:cNvPicPr>
            <a:picLocks noChangeAspect="1"/>
          </p:cNvPicPr>
          <p:nvPr/>
        </p:nvPicPr>
        <p:blipFill>
          <a:blip r:embed="rId3" cstate="print"/>
          <a:stretch>
            <a:fillRect/>
          </a:stretch>
        </p:blipFill>
        <p:spPr>
          <a:xfrm>
            <a:off x="2341566" y="5815585"/>
            <a:ext cx="7327261" cy="1240604"/>
          </a:xfrm>
          <a:prstGeom prst="rect">
            <a:avLst/>
          </a:prstGeom>
        </p:spPr>
      </p:pic>
    </p:spTree>
    <p:extLst>
      <p:ext uri="{BB962C8B-B14F-4D97-AF65-F5344CB8AC3E}">
        <p14:creationId xmlns:p14="http://schemas.microsoft.com/office/powerpoint/2010/main" xmlns="" val="101544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713984" y="1453019"/>
            <a:ext cx="10886558" cy="4371584"/>
          </a:xfrm>
        </p:spPr>
        <p:txBody>
          <a:bodyPr>
            <a:noAutofit/>
          </a:bodyPr>
          <a:lstStyle/>
          <a:p>
            <a:pPr marL="0" indent="0">
              <a:spcBef>
                <a:spcPts val="0"/>
              </a:spcBef>
              <a:buNone/>
            </a:pPr>
            <a:r>
              <a:rPr lang="pl-PL" sz="2400" dirty="0" smtClean="0"/>
              <a:t>To moment, w którym przestajemy postrzegać zmianę jako przeszkodę. Prowadzi to do sytuacji, w której nowe rozwiązania przestają być zmianą, a stają się codzienną pracą</a:t>
            </a:r>
            <a:r>
              <a:rPr lang="pl-PL" sz="2400" smtClean="0"/>
              <a:t>. Nie </a:t>
            </a:r>
            <a:r>
              <a:rPr lang="pl-PL" sz="2400" dirty="0" smtClean="0"/>
              <a:t>oznacza to jednak, że nie widzimy minusów zmiany – pojawia się jednak tendencja do koncentrowania się na jej plusach. Typowe wypowiedzi dla tej fazy to:</a:t>
            </a:r>
          </a:p>
          <a:p>
            <a:pPr>
              <a:spcBef>
                <a:spcPts val="0"/>
              </a:spcBef>
            </a:pPr>
            <a:r>
              <a:rPr lang="pl-PL" sz="2400" i="1" dirty="0" smtClean="0"/>
              <a:t>Znów czuję satysfakcję z pracy,</a:t>
            </a:r>
          </a:p>
          <a:p>
            <a:pPr>
              <a:spcBef>
                <a:spcPts val="0"/>
              </a:spcBef>
            </a:pPr>
            <a:r>
              <a:rPr lang="pl-PL" sz="2400" i="1" dirty="0" smtClean="0"/>
              <a:t>Nie chciałbym wrócić do stanu sprzed zmiany,</a:t>
            </a:r>
          </a:p>
          <a:p>
            <a:pPr>
              <a:spcBef>
                <a:spcPts val="0"/>
              </a:spcBef>
            </a:pPr>
            <a:r>
              <a:rPr lang="pl-PL" sz="2400" i="1" dirty="0" smtClean="0"/>
              <a:t>Jestem zadowolony, że sprostałem wymaganiom, jakie niosła ze sobą ta zmiana,</a:t>
            </a:r>
          </a:p>
          <a:p>
            <a:pPr marL="0" indent="0">
              <a:spcBef>
                <a:spcPts val="0"/>
              </a:spcBef>
              <a:buNone/>
            </a:pPr>
            <a:r>
              <a:rPr lang="pl-PL" sz="2400" dirty="0" smtClean="0"/>
              <a:t>Towarzyszą temu uczucia spokoju, zadowolenia i entuzjazmu. Natomiast typowe zachowania dla tej fazy to ulepszanie i poszukiwanie nowych rozwiązań, efektywne wykonywanie obowiązków i dobra praca zespołowa. To, co na końcu procesu jest niezwykle ważne, to świętowanie zmiany. Wszak wymagała ona od nas wysiłku, a tam gdzie się on pojawia, musi być też satysfakcja z wykonanego dzieła.</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964505"/>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Adaptacja</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139869"/>
            <a:ext cx="10649607" cy="475990"/>
          </a:xfrm>
        </p:spPr>
        <p:txBody>
          <a:bodyPr>
            <a:noAutofit/>
          </a:bodyPr>
          <a:lstStyle/>
          <a:p>
            <a:pPr algn="ctr">
              <a:buNone/>
            </a:pPr>
            <a:r>
              <a:rPr lang="pl-PL" sz="3200" b="1" dirty="0" smtClean="0"/>
              <a:t>Osoba zarządzająca projektem musi być:</a:t>
            </a:r>
            <a:endParaRPr lang="pl-PL" sz="3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78074" y="1830888"/>
            <a:ext cx="10649607" cy="3830876"/>
          </a:xfrm>
          <a:prstGeom prst="rect">
            <a:avLst/>
          </a:prstGeom>
        </p:spPr>
        <p:txBody>
          <a:bodyPr vert="horz" lIns="91440" tIns="45720" rIns="91440" bIns="45720" rtlCol="0">
            <a:noAutofit/>
          </a:bodyPr>
          <a:lstStyle/>
          <a:p>
            <a:r>
              <a:rPr lang="pl-PL" sz="2400" dirty="0" smtClean="0"/>
              <a:t>• organizatorem, który posiada umiejętność rozumienia, planowania i koordynacji wysiłków, aby zrealizować cele;</a:t>
            </a:r>
          </a:p>
          <a:p>
            <a:r>
              <a:rPr lang="pl-PL" sz="2400" dirty="0" smtClean="0"/>
              <a:t>• strategiem, który zdolny jest ustalić cele, pamiętać o długo- i krótkoterminowych celach oraz nie zapominać o powodach realizacji projektu;</a:t>
            </a:r>
          </a:p>
          <a:p>
            <a:pPr>
              <a:buFont typeface="Arial" pitchFamily="34" charset="0"/>
              <a:buChar char="•"/>
            </a:pPr>
            <a:r>
              <a:rPr lang="pl-PL" sz="2400" dirty="0" smtClean="0"/>
              <a:t>osobą motywującą, posiadającą umiejętności i zdolności angażowania ludzi w projekt;</a:t>
            </a:r>
          </a:p>
          <a:p>
            <a:r>
              <a:rPr lang="pl-PL" sz="2400" dirty="0" smtClean="0"/>
              <a:t>• aktywistą, czyli kimś, kto jest zdolny wychodzić z inicjatywą i przekształcać pomysły w sensowne działania o jasno określonym celu;</a:t>
            </a:r>
          </a:p>
          <a:p>
            <a:r>
              <a:rPr lang="pl-PL" sz="2400" dirty="0" smtClean="0"/>
              <a:t>• wizjonerem, który potrafi sobie wyobrazić zmianę;</a:t>
            </a:r>
          </a:p>
          <a:p>
            <a:endParaRPr lang="pl-PL" sz="2400" dirty="0"/>
          </a:p>
        </p:txBody>
      </p:sp>
    </p:spTree>
    <p:extLst>
      <p:ext uri="{BB962C8B-B14F-4D97-AF65-F5344CB8AC3E}">
        <p14:creationId xmlns:p14="http://schemas.microsoft.com/office/powerpoint/2010/main" xmlns="" val="220671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13776" y="1878904"/>
            <a:ext cx="10886558" cy="2129425"/>
          </a:xfrm>
        </p:spPr>
        <p:txBody>
          <a:bodyPr>
            <a:noAutofit/>
          </a:bodyPr>
          <a:lstStyle/>
          <a:p>
            <a:r>
              <a:rPr lang="pl-PL" sz="2400" dirty="0" smtClean="0"/>
              <a:t>Przejście przez zmianę nie dzieje się w sposób automatyczny. Człowiek czasem nieświadomie broni się przed burzeniem dotychczasowego porządku. Znajomość takich zachowań pozwala na nie reagować. Każdy, kogo zmiana dotyczy, przechodzi kolejne, naturalne etapy adaptacji do zmiany. Kolejne fazy naszych reakcji mogą, ale nie muszą, być świadome.</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1139869"/>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Radzenie sobie z typowymi reakcjami na zmianę</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13776" y="1440494"/>
            <a:ext cx="10886558" cy="2129425"/>
          </a:xfrm>
        </p:spPr>
        <p:txBody>
          <a:bodyPr>
            <a:noAutofit/>
          </a:bodyPr>
          <a:lstStyle/>
          <a:p>
            <a:pPr marL="0" indent="0">
              <a:spcBef>
                <a:spcPts val="0"/>
              </a:spcBef>
              <a:buNone/>
            </a:pPr>
            <a:r>
              <a:rPr lang="pl-PL" sz="2400" dirty="0" smtClean="0"/>
              <a:t>Jest to etap, kiedy dominuje postawa zaprzeczania. Nie chcemy przyjmować do wiadomości informacji o wprowadzanych zmianach. Wszystkie informacje mogą być traktowane niepoważnie, mówimy często, że „zmiana nie nastąpi” albo „zmiana nas bezpośrednio nie dotyczy”. Myśli i wypowiedzi typowe dla tej fazy to:</a:t>
            </a:r>
          </a:p>
          <a:p>
            <a:pPr>
              <a:spcBef>
                <a:spcPts val="0"/>
              </a:spcBef>
            </a:pPr>
            <a:r>
              <a:rPr lang="pl-PL" sz="2400" i="1" dirty="0" smtClean="0"/>
              <a:t>Tak naprawdę to jeszcze nic nie wiadomo, co z tej zmiany wynika…,</a:t>
            </a:r>
          </a:p>
          <a:p>
            <a:pPr>
              <a:spcBef>
                <a:spcPts val="0"/>
              </a:spcBef>
            </a:pPr>
            <a:r>
              <a:rPr lang="pl-PL" sz="2400" i="1" dirty="0" smtClean="0"/>
              <a:t>Wszystko rozejdzie się jeszcze po kościach…,</a:t>
            </a:r>
          </a:p>
          <a:p>
            <a:pPr>
              <a:spcBef>
                <a:spcPts val="0"/>
              </a:spcBef>
            </a:pPr>
            <a:r>
              <a:rPr lang="pl-PL" sz="2400" i="1" dirty="0" smtClean="0"/>
              <a:t>Właściwie ta zmiana mnie nie dotyczy…,</a:t>
            </a:r>
          </a:p>
          <a:p>
            <a:pPr>
              <a:spcBef>
                <a:spcPts val="0"/>
              </a:spcBef>
            </a:pPr>
            <a:r>
              <a:rPr lang="pl-PL" sz="2400" i="1" dirty="0" smtClean="0"/>
              <a:t>Chcę po prostu robić to, co do mnie należy…,</a:t>
            </a:r>
          </a:p>
          <a:p>
            <a:pPr>
              <a:spcBef>
                <a:spcPts val="0"/>
              </a:spcBef>
            </a:pPr>
            <a:r>
              <a:rPr lang="pl-PL" sz="2400" i="1" dirty="0" smtClean="0"/>
              <a:t>Nic takiego się nie wydarzy… .</a:t>
            </a:r>
          </a:p>
          <a:p>
            <a:pPr marL="0" indent="0">
              <a:spcBef>
                <a:spcPts val="0"/>
              </a:spcBef>
              <a:buNone/>
            </a:pPr>
            <a:r>
              <a:rPr lang="pl-PL" sz="2400" dirty="0" smtClean="0"/>
              <a:t>Taka postawa wyraża się w zachowaniach takich, jak: wykonywanie dotychczasowych działań niezwiązanych ze zmianą, ignorowanie inicjatyw wynikających ze zmiany, czy unikanie tematów związanych ze zmianą.</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1002083"/>
            <a:ext cx="10649607" cy="475990"/>
          </a:xfrm>
          <a:prstGeom prst="rect">
            <a:avLst/>
          </a:prstGeom>
        </p:spPr>
        <p:txBody>
          <a:bodyPr vert="horz" lIns="91440" tIns="45720" rIns="91440" bIns="45720" rtlCol="0">
            <a:noAutofit/>
          </a:bodyPr>
          <a:lstStyle/>
          <a:p>
            <a:pPr algn="ctr"/>
            <a:r>
              <a:rPr lang="pl-PL" sz="3200" b="1" dirty="0" smtClean="0"/>
              <a:t>Wyparcie zmiany</a:t>
            </a:r>
          </a:p>
        </p:txBody>
      </p:sp>
    </p:spTree>
    <p:extLst>
      <p:ext uri="{BB962C8B-B14F-4D97-AF65-F5344CB8AC3E}">
        <p14:creationId xmlns:p14="http://schemas.microsoft.com/office/powerpoint/2010/main" xmlns="" val="220671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26302" y="1565753"/>
            <a:ext cx="10886558" cy="4070959"/>
          </a:xfrm>
        </p:spPr>
        <p:txBody>
          <a:bodyPr>
            <a:noAutofit/>
          </a:bodyPr>
          <a:lstStyle/>
          <a:p>
            <a:pPr>
              <a:spcBef>
                <a:spcPts val="0"/>
              </a:spcBef>
            </a:pPr>
            <a:r>
              <a:rPr lang="pl-PL" sz="2400" dirty="0" smtClean="0"/>
              <a:t>dostarczać informacji, czego wymaga sytuacja zmiany i jaką rolę pełni w niej dana osoba,</a:t>
            </a:r>
          </a:p>
          <a:p>
            <a:pPr>
              <a:spcBef>
                <a:spcPts val="0"/>
              </a:spcBef>
            </a:pPr>
            <a:r>
              <a:rPr lang="pl-PL" sz="2400" dirty="0" smtClean="0"/>
              <a:t>określać terminy na konkretne działania wynikające ze zmiany,</a:t>
            </a:r>
          </a:p>
          <a:p>
            <a:pPr>
              <a:spcBef>
                <a:spcPts val="0"/>
              </a:spcBef>
            </a:pPr>
            <a:r>
              <a:rPr lang="pl-PL" sz="2400" dirty="0" smtClean="0"/>
              <a:t> traktować oznaki oporu jako naturalne sygnały przejścia do kolejnej fazy,</a:t>
            </a:r>
          </a:p>
          <a:p>
            <a:pPr>
              <a:spcBef>
                <a:spcPts val="0"/>
              </a:spcBef>
            </a:pPr>
            <a:r>
              <a:rPr lang="pl-PL" sz="2400" dirty="0" smtClean="0"/>
              <a:t>mniej pytać, więcej mówić, używając przy tym sformułowań typu:</a:t>
            </a:r>
          </a:p>
          <a:p>
            <a:pPr marL="1077913" indent="0">
              <a:spcBef>
                <a:spcPts val="0"/>
              </a:spcBef>
            </a:pPr>
            <a:r>
              <a:rPr lang="pl-PL" sz="2400" i="1" dirty="0" smtClean="0"/>
              <a:t>Decyzja została podjęta,</a:t>
            </a:r>
          </a:p>
          <a:p>
            <a:pPr marL="1077913" indent="0">
              <a:spcBef>
                <a:spcPts val="0"/>
              </a:spcBef>
            </a:pPr>
            <a:r>
              <a:rPr lang="pl-PL" sz="2400" i="1" dirty="0" smtClean="0"/>
              <a:t>Tak jest i koniec,</a:t>
            </a:r>
            <a:endParaRPr lang="pl-PL" sz="2400" b="1" dirty="0" smtClean="0"/>
          </a:p>
          <a:p>
            <a:pPr marL="1077913" indent="0">
              <a:spcBef>
                <a:spcPts val="0"/>
              </a:spcBef>
            </a:pPr>
            <a:r>
              <a:rPr lang="pl-PL" sz="2400" i="1" dirty="0" smtClean="0"/>
              <a:t>Nie jest to miejsce i czas na dyskusję,</a:t>
            </a:r>
          </a:p>
          <a:p>
            <a:pPr marL="1077913" indent="0">
              <a:spcBef>
                <a:spcPts val="0"/>
              </a:spcBef>
            </a:pPr>
            <a:r>
              <a:rPr lang="pl-PL" sz="2400" i="1" dirty="0" smtClean="0"/>
              <a:t>Od 20 kwietnia mamy działać w nowy sposób,</a:t>
            </a:r>
          </a:p>
          <a:p>
            <a:pPr marL="1077913" indent="0">
              <a:spcBef>
                <a:spcPts val="0"/>
              </a:spcBef>
            </a:pPr>
            <a:r>
              <a:rPr lang="pl-PL" sz="2400" i="1" dirty="0" smtClean="0"/>
              <a:t>Konkretnie, oczekuję od ciebie, że…;</a:t>
            </a:r>
          </a:p>
          <a:p>
            <a:pPr>
              <a:spcBef>
                <a:spcPts val="0"/>
              </a:spcBef>
            </a:pPr>
            <a:r>
              <a:rPr lang="pl-PL" sz="2400" dirty="0" smtClean="0"/>
              <a:t>dać czas na zmianę,</a:t>
            </a:r>
          </a:p>
          <a:p>
            <a:pPr>
              <a:spcBef>
                <a:spcPts val="0"/>
              </a:spcBef>
            </a:pPr>
            <a:r>
              <a:rPr lang="pl-PL" sz="2400" dirty="0" smtClean="0"/>
              <a:t>pozwolić pracownikom „zachować twarz”.</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1139869"/>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Aby pomóc przejść przez fazę wyparcia, należy:</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13776" y="1878904"/>
            <a:ext cx="10886558" cy="2129425"/>
          </a:xfrm>
        </p:spPr>
        <p:txBody>
          <a:bodyPr>
            <a:noAutofit/>
          </a:bodyPr>
          <a:lstStyle/>
          <a:p>
            <a:r>
              <a:rPr lang="pl-PL" sz="2400" dirty="0" smtClean="0"/>
              <a:t>Opór przed zmianą następuje, gdy jest ona nieuchronna, realna i dotyczy nas bezpośrednio. Ludzie nieprzygotowani na zmianę reagują negatywnie i nie widzą potencjalnych możliwości, koncentrują się jedynie na stratach. Sytuacja ta nie sprzyja obiektywnym odczuciom w stosunku do wprowadzanej zmiany. Dominującą emocją na pierwszym etapie jest złość i kierowanie negatywnych emocji w kierunku tych, którzy są zaangażowani we wdrażanie zmiany. Później następuje etap targowania się.</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1139869"/>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Opór przed zmianą</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13776" y="1878904"/>
            <a:ext cx="10886558" cy="2129425"/>
          </a:xfrm>
        </p:spPr>
        <p:txBody>
          <a:bodyPr>
            <a:noAutofit/>
          </a:bodyPr>
          <a:lstStyle/>
          <a:p>
            <a:r>
              <a:rPr lang="pl-PL" sz="2400" dirty="0" smtClean="0"/>
              <a:t>zachęcać pracownika, aby spróbował zadawać pytania „ku przyszłości”,</a:t>
            </a:r>
          </a:p>
          <a:p>
            <a:r>
              <a:rPr lang="pl-PL" sz="2400" dirty="0" smtClean="0"/>
              <a:t>pomóc pracownikowi dostrzec pozytywne aspekty zmiany,</a:t>
            </a:r>
          </a:p>
          <a:p>
            <a:r>
              <a:rPr lang="pl-PL" sz="2400" dirty="0" smtClean="0"/>
              <a:t>mniej mówić, więcej słuchać, np. </a:t>
            </a:r>
            <a:r>
              <a:rPr lang="pl-PL" sz="2400" i="1" dirty="0" smtClean="0"/>
              <a:t>„Co cię najbardziej irytuje?”;</a:t>
            </a:r>
          </a:p>
          <a:p>
            <a:r>
              <a:rPr lang="pl-PL" sz="2400" dirty="0" smtClean="0"/>
              <a:t>w pierwszej kolejności zapanować nad emocjami, ponieważ nie dojdzie się do porozumienia z człowiekiem w afekcie,</a:t>
            </a:r>
          </a:p>
          <a:p>
            <a:r>
              <a:rPr lang="pl-PL" sz="2400" dirty="0" smtClean="0"/>
              <a:t>przekazać pracownikowi odpowiedzialność za podjęcie decyzji, czy chce przejść przez zmianę.</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1139869"/>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Aby pomóc przejść przez fazę oporu, warto:</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13776" y="1490598"/>
            <a:ext cx="10886558" cy="2129425"/>
          </a:xfrm>
        </p:spPr>
        <p:txBody>
          <a:bodyPr>
            <a:noAutofit/>
          </a:bodyPr>
          <a:lstStyle/>
          <a:p>
            <a:pPr>
              <a:spcBef>
                <a:spcPts val="0"/>
              </a:spcBef>
            </a:pPr>
            <a:r>
              <a:rPr lang="pl-PL" sz="2400" dirty="0" smtClean="0"/>
              <a:t>Jest to moment przełomowy, kiedy godzimy się z faktem, że to, co stare, jest niemożliwe do utrzymania i mimo obaw zaczynamy patrzeć w przyszłość, uwzględniając zmianę. To ważny moment, ponieważ zaczynamy dostrzegać pojawiające się przed nami szanse i możliwości wynikające z zaistniałej sytuacji. Myśli oraz wypowiedzi towarzyszące tej fazie to:</a:t>
            </a:r>
          </a:p>
          <a:p>
            <a:pPr marL="1439863" indent="0">
              <a:spcBef>
                <a:spcPts val="0"/>
              </a:spcBef>
            </a:pPr>
            <a:r>
              <a:rPr lang="pl-PL" sz="2400" i="1" dirty="0" smtClean="0"/>
              <a:t>Chyba najgorsze mamy już za sobą,</a:t>
            </a:r>
          </a:p>
          <a:p>
            <a:pPr marL="1439863" indent="0">
              <a:spcBef>
                <a:spcPts val="0"/>
              </a:spcBef>
            </a:pPr>
            <a:r>
              <a:rPr lang="pl-PL" sz="2400" i="1" dirty="0" smtClean="0"/>
              <a:t>Jak sobie poradzę w tej sytuacji?,</a:t>
            </a:r>
          </a:p>
          <a:p>
            <a:pPr marL="1439863" indent="0">
              <a:spcBef>
                <a:spcPts val="0"/>
              </a:spcBef>
            </a:pPr>
            <a:r>
              <a:rPr lang="pl-PL" sz="2400" i="1" dirty="0" smtClean="0"/>
              <a:t>Nie jestem pewien, czy ta zmiana przyniesie korzyści,</a:t>
            </a:r>
          </a:p>
          <a:p>
            <a:pPr marL="1439863" indent="0">
              <a:spcBef>
                <a:spcPts val="0"/>
              </a:spcBef>
            </a:pPr>
            <a:r>
              <a:rPr lang="pl-PL" sz="2400" i="1" dirty="0" smtClean="0"/>
              <a:t>Ta cała zmiana wygląda lepiej niż się wydawało na początku.</a:t>
            </a:r>
          </a:p>
          <a:p>
            <a:pPr marL="0" indent="0">
              <a:spcBef>
                <a:spcPts val="0"/>
              </a:spcBef>
              <a:buNone/>
            </a:pPr>
            <a:r>
              <a:rPr lang="pl-PL" sz="2400" dirty="0" smtClean="0"/>
              <a:t>Typowymi odczuciami na tym etapie są niepewność, ale też ekscytacja. Wyraża się to w podejmowaniu prób, eksperymentowaniu, uczeniu się nowych zachowań i rozwijaniu nowych umiejętności. Występuje też pewien schemat postępowania na zasadzie „dwa kroki do przodu, krok do tyłu”.</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38200" y="1064713"/>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Próba zmiany</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613776" y="1478072"/>
            <a:ext cx="10886558" cy="4133588"/>
          </a:xfrm>
        </p:spPr>
        <p:txBody>
          <a:bodyPr>
            <a:noAutofit/>
          </a:bodyPr>
          <a:lstStyle/>
          <a:p>
            <a:pPr>
              <a:spcBef>
                <a:spcPts val="0"/>
              </a:spcBef>
            </a:pPr>
            <a:r>
              <a:rPr lang="pl-PL" sz="2400" dirty="0" smtClean="0"/>
              <a:t>wspierać pracownika – wciąż może cofnąć się do oporu, pomagać mu rozwijać nowe umiejętności, określać zadania, w których potrzebuje twojego wsparcia oraz takie, w których może być samodzielny, pytać, doceniać i wzmacniać, np.:</a:t>
            </a:r>
          </a:p>
          <a:p>
            <a:pPr marL="1439863" indent="0">
              <a:spcBef>
                <a:spcPts val="0"/>
              </a:spcBef>
            </a:pPr>
            <a:r>
              <a:rPr lang="pl-PL" sz="2400" i="1" dirty="0" smtClean="0"/>
              <a:t>Powiedz jak to widzisz,</a:t>
            </a:r>
          </a:p>
          <a:p>
            <a:pPr marL="1439863" indent="0">
              <a:spcBef>
                <a:spcPts val="0"/>
              </a:spcBef>
            </a:pPr>
            <a:r>
              <a:rPr lang="pl-PL" sz="2400" i="1" dirty="0" smtClean="0"/>
              <a:t>Zauważ, udaje ci się już to…,</a:t>
            </a:r>
          </a:p>
          <a:p>
            <a:pPr marL="1439863" indent="0">
              <a:spcBef>
                <a:spcPts val="0"/>
              </a:spcBef>
            </a:pPr>
            <a:r>
              <a:rPr lang="pl-PL" sz="2400" i="1" dirty="0" smtClean="0"/>
              <a:t>Zrobiłeś dobrze to zadanie…</a:t>
            </a:r>
          </a:p>
          <a:p>
            <a:pPr>
              <a:spcBef>
                <a:spcPts val="0"/>
              </a:spcBef>
            </a:pPr>
            <a:r>
              <a:rPr lang="pl-PL" sz="2400" dirty="0" smtClean="0"/>
              <a:t>zaoferować konkretną pomoc, dać wskazówki, np.:</a:t>
            </a:r>
          </a:p>
          <a:p>
            <a:pPr>
              <a:spcBef>
                <a:spcPts val="0"/>
              </a:spcBef>
            </a:pPr>
            <a:r>
              <a:rPr lang="pl-PL" sz="2400" i="1" dirty="0" smtClean="0"/>
              <a:t>Następnym razem zrób to tak…, przeczytaj książkę pod tytułem:…, weź udział w szkoleniu na temat…;</a:t>
            </a:r>
          </a:p>
          <a:p>
            <a:pPr>
              <a:spcBef>
                <a:spcPts val="0"/>
              </a:spcBef>
            </a:pPr>
            <a:r>
              <a:rPr lang="pl-PL" sz="2400" dirty="0" smtClean="0"/>
              <a:t>zlecić zadanie dostosowane do potrzeb pracownika (jak najmniej budzące opór), dzięki realizacji którego osiągnie on „małe zwycięstwo” i umocni się w przechodzeniu do fazy zaangażowania.</a:t>
            </a:r>
            <a:endParaRPr lang="pl-PL" sz="2400" dirty="0">
              <a:latin typeface="Arial" pitchFamily="34" charset="0"/>
              <a:cs typeface="Arial" pitchFamily="34" charset="0"/>
            </a:endParaRP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813148" y="1002082"/>
            <a:ext cx="10649607" cy="475990"/>
          </a:xfrm>
          <a:prstGeom prst="rect">
            <a:avLst/>
          </a:prstGeom>
        </p:spPr>
        <p:txBody>
          <a:bodyPr vert="horz" lIns="91440" tIns="45720" rIns="91440" bIns="45720" rtlCol="0">
            <a:noAutofit/>
          </a:bodyPr>
          <a:lstStyle/>
          <a:p>
            <a:pPr marL="228600" lvl="0" indent="-228600" algn="ctr">
              <a:lnSpc>
                <a:spcPct val="90000"/>
              </a:lnSpc>
              <a:spcBef>
                <a:spcPts val="1000"/>
              </a:spcBef>
              <a:defRPr/>
            </a:pPr>
            <a:r>
              <a:rPr lang="pl-PL" sz="3200" b="1" dirty="0" smtClean="0"/>
              <a:t>Aby pomóc przejść przez fazę prób, warto:</a:t>
            </a:r>
            <a:endParaRPr kumimoji="0" lang="pl-PL"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067130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992</Words>
  <Application>Microsoft Office PowerPoint</Application>
  <PresentationFormat>Niestandardowy</PresentationFormat>
  <Paragraphs>80</Paragraphs>
  <Slides>10</Slides>
  <Notes>9</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Wspomaganie szkół w rozwoju kompetencji matematyczno – przyrodniczych uczniów –  III etap edukacyjny </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Maria Okońska</dc:creator>
  <cp:lastModifiedBy>Domownicy</cp:lastModifiedBy>
  <cp:revision>43</cp:revision>
  <dcterms:created xsi:type="dcterms:W3CDTF">2018-12-02T13:14:09Z</dcterms:created>
  <dcterms:modified xsi:type="dcterms:W3CDTF">2018-12-23T16:19:00Z</dcterms:modified>
</cp:coreProperties>
</file>